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390" r:id="rId5"/>
    <p:sldId id="389" r:id="rId6"/>
    <p:sldId id="391" r:id="rId7"/>
    <p:sldId id="291" r:id="rId8"/>
    <p:sldId id="373" r:id="rId9"/>
    <p:sldId id="376" r:id="rId10"/>
    <p:sldId id="393" r:id="rId11"/>
    <p:sldId id="379" r:id="rId12"/>
    <p:sldId id="312" r:id="rId13"/>
    <p:sldId id="378" r:id="rId14"/>
    <p:sldId id="375" r:id="rId15"/>
    <p:sldId id="385" r:id="rId16"/>
    <p:sldId id="386" r:id="rId17"/>
    <p:sldId id="387" r:id="rId18"/>
    <p:sldId id="388" r:id="rId19"/>
    <p:sldId id="392" r:id="rId20"/>
    <p:sldId id="374" r:id="rId21"/>
    <p:sldId id="394" r:id="rId22"/>
    <p:sldId id="395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4" Type="http://schemas.openxmlformats.org/officeDocument/2006/relationships/image" Target="../media/image9.emf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anja.naver.com/hanja?q=%E6%9C%89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microsoft.com/office/2007/relationships/hdphoto" Target="../media/hdphoto3.wdp"/><Relationship Id="rId2" Type="http://schemas.openxmlformats.org/officeDocument/2006/relationships/image" Target="../media/image23.jpe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9.png"/><Relationship Id="rId1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20210701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대장 슬라이드 </a:t>
            </a:r>
            <a:r>
              <a:rPr lang="ko-KR" altLang="en-US" sz="1400" dirty="0" err="1" smtClean="0">
                <a:latin typeface="+mj-ea"/>
              </a:rPr>
              <a:t>씨젠</a:t>
            </a:r>
            <a:r>
              <a:rPr lang="ko-KR" altLang="en-US" sz="1400" dirty="0" smtClean="0">
                <a:latin typeface="+mj-ea"/>
              </a:rPr>
              <a:t> 자체 테스트 결과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런칭 가능 확인 </a:t>
            </a:r>
            <a:r>
              <a:rPr lang="en-US" altLang="ko-KR" sz="1400" dirty="0" smtClean="0">
                <a:latin typeface="+mj-ea"/>
              </a:rPr>
              <a:t>[</a:t>
            </a:r>
            <a:r>
              <a:rPr lang="ko-KR" altLang="en-US" sz="1400" dirty="0" smtClean="0">
                <a:latin typeface="+mj-ea"/>
              </a:rPr>
              <a:t>추후 </a:t>
            </a:r>
            <a:r>
              <a:rPr lang="en-US" altLang="ko-KR" sz="1400" dirty="0" smtClean="0">
                <a:latin typeface="+mj-ea"/>
              </a:rPr>
              <a:t>4class </a:t>
            </a:r>
            <a:r>
              <a:rPr lang="ko-KR" altLang="en-US" sz="1400" dirty="0" smtClean="0">
                <a:latin typeface="+mj-ea"/>
              </a:rPr>
              <a:t>업데이트</a:t>
            </a:r>
            <a:r>
              <a:rPr lang="en-US" altLang="ko-KR" sz="1400" dirty="0" smtClean="0">
                <a:latin typeface="+mj-ea"/>
              </a:rPr>
              <a:t>] : </a:t>
            </a:r>
            <a:r>
              <a:rPr lang="ko-KR" altLang="en-US" sz="1400" dirty="0" smtClean="0">
                <a:latin typeface="+mj-ea"/>
              </a:rPr>
              <a:t>각 모델 </a:t>
            </a:r>
            <a:r>
              <a:rPr lang="en-US" altLang="ko-KR" sz="1400" dirty="0" smtClean="0">
                <a:latin typeface="+mj-ea"/>
              </a:rPr>
              <a:t>1% </a:t>
            </a:r>
            <a:r>
              <a:rPr lang="ko-KR" altLang="en-US" sz="1400" dirty="0" smtClean="0">
                <a:latin typeface="+mj-ea"/>
              </a:rPr>
              <a:t>정도 성능 향상 확인</a:t>
            </a: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최종 모델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대장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최종 발표 자료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30" name="object 27"/>
          <p:cNvSpPr txBox="1"/>
          <p:nvPr/>
        </p:nvSpPr>
        <p:spPr>
          <a:xfrm>
            <a:off x="577493" y="1270682"/>
            <a:ext cx="223001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학습 데이터 조건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|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profile,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configuration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converting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186" y="2549452"/>
            <a:ext cx="3063595" cy="2507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7152236" y="4780106"/>
            <a:ext cx="1712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ea typeface="현대하모니 L" panose="02020603020101020101"/>
              </a:rPr>
              <a:t>2021S0184936020101</a:t>
            </a:r>
          </a:p>
        </p:txBody>
      </p:sp>
      <p:cxnSp>
        <p:nvCxnSpPr>
          <p:cNvPr id="33" name="꺾인 연결선 32"/>
          <p:cNvCxnSpPr>
            <a:endCxn id="31" idx="2"/>
          </p:cNvCxnSpPr>
          <p:nvPr/>
        </p:nvCxnSpPr>
        <p:spPr>
          <a:xfrm flipV="1">
            <a:off x="5496650" y="5057105"/>
            <a:ext cx="1827334" cy="676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94" y="2584866"/>
            <a:ext cx="4930148" cy="1823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93" y="4634234"/>
            <a:ext cx="4919157" cy="181910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120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274320" y="138510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대장 </a:t>
            </a:r>
            <a:r>
              <a:rPr lang="en-US" altLang="ko-KR" b="1" dirty="0" smtClean="0"/>
              <a:t>VS 2021 </a:t>
            </a:r>
            <a:r>
              <a:rPr lang="ko-KR" altLang="en-US" b="1" dirty="0" smtClean="0"/>
              <a:t>위장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315765"/>
              </p:ext>
            </p:extLst>
          </p:nvPr>
        </p:nvGraphicFramePr>
        <p:xfrm>
          <a:off x="274320" y="964737"/>
          <a:ext cx="7519844" cy="53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961">
                  <a:extLst>
                    <a:ext uri="{9D8B030D-6E8A-4147-A177-3AD203B41FA5}">
                      <a16:colId xmlns:a16="http://schemas.microsoft.com/office/drawing/2014/main" val="827122617"/>
                    </a:ext>
                  </a:extLst>
                </a:gridCol>
                <a:gridCol w="1879961">
                  <a:extLst>
                    <a:ext uri="{9D8B030D-6E8A-4147-A177-3AD203B41FA5}">
                      <a16:colId xmlns:a16="http://schemas.microsoft.com/office/drawing/2014/main" val="3894863237"/>
                    </a:ext>
                  </a:extLst>
                </a:gridCol>
                <a:gridCol w="1879961">
                  <a:extLst>
                    <a:ext uri="{9D8B030D-6E8A-4147-A177-3AD203B41FA5}">
                      <a16:colId xmlns:a16="http://schemas.microsoft.com/office/drawing/2014/main" val="2758325406"/>
                    </a:ext>
                  </a:extLst>
                </a:gridCol>
                <a:gridCol w="1879961">
                  <a:extLst>
                    <a:ext uri="{9D8B030D-6E8A-4147-A177-3AD203B41FA5}">
                      <a16:colId xmlns:a16="http://schemas.microsoft.com/office/drawing/2014/main" val="1892327299"/>
                    </a:ext>
                  </a:extLst>
                </a:gridCol>
              </a:tblGrid>
              <a:tr h="73975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대장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2021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위장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472728"/>
                  </a:ext>
                </a:extLst>
              </a:tr>
              <a:tr h="739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데이터 년도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2021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이전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2021 +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이전 데이터 통합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054333"/>
                  </a:ext>
                </a:extLst>
              </a:tr>
              <a:tr h="739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u="sng" dirty="0" smtClean="0">
                          <a:solidFill>
                            <a:srgbClr val="FF0000"/>
                          </a:solidFill>
                        </a:rPr>
                        <a:t>데이터 프로필</a:t>
                      </a:r>
                      <a:endParaRPr lang="ko-KR" altLang="en-US" sz="1400" b="1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동일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일정하게 촬영한 이후 촬영 시작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위장 촬영 이후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2021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프로필 과는 다음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오래된 데이터의 경우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config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가 동일하더라도 프로필 차이는 존재함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촬영 범위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등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동일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2021(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SG)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867709"/>
                  </a:ext>
                </a:extLst>
              </a:tr>
              <a:tr h="739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configuration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동일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동일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동일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282441"/>
                  </a:ext>
                </a:extLst>
              </a:tr>
              <a:tr h="739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 err="1" smtClean="0">
                          <a:solidFill>
                            <a:srgbClr val="FF0000"/>
                          </a:solidFill>
                        </a:rPr>
                        <a:t>Limit_bound</a:t>
                      </a:r>
                      <a:endParaRPr lang="ko-KR" altLang="en-US" sz="1400" b="1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6154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convert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Raw,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convert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각각 진행 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(convert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가 더 좋은 평가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49917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Patch classier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Feature cube: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efficientNet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Graph_cnn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: DAC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DAC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로 통일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13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84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58"/>
          <p:cNvSpPr/>
          <p:nvPr/>
        </p:nvSpPr>
        <p:spPr>
          <a:xfrm>
            <a:off x="7390698" y="1460149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458169" y="5819035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308928" y="3794759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057357" y="1953172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33664" y="1340166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33664" y="3231481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33663" y="5132253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769395" y="101382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5306" y="2924572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02844" y="4846378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780134" y="3566738"/>
            <a:ext cx="404747" cy="573934"/>
            <a:chOff x="5450408" y="3255368"/>
            <a:chExt cx="489744" cy="694460"/>
          </a:xfrm>
        </p:grpSpPr>
        <p:sp>
          <p:nvSpPr>
            <p:cNvPr id="21" name="원통 2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통 2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 2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68" y="1414758"/>
            <a:ext cx="458233" cy="11303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01299" y="2554906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86" y="1472212"/>
            <a:ext cx="458233" cy="11303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30" y="1540145"/>
            <a:ext cx="458233" cy="113030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2900006" y="3532959"/>
            <a:ext cx="655209" cy="641250"/>
            <a:chOff x="5813733" y="2418100"/>
            <a:chExt cx="1028944" cy="998571"/>
          </a:xfrm>
        </p:grpSpPr>
        <p:sp>
          <p:nvSpPr>
            <p:cNvPr id="29" name="타원 28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31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2576946" y="415304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30109" y="3259088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7728880" y="3454867"/>
            <a:ext cx="1059277" cy="1091666"/>
            <a:chOff x="7329147" y="1556828"/>
            <a:chExt cx="1572501" cy="171561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259567" y="2408843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381726" y="1778333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9771" y="1480198"/>
            <a:ext cx="1056632" cy="233845"/>
          </a:xfrm>
          <a:prstGeom prst="rect">
            <a:avLst/>
          </a:prstGeom>
        </p:spPr>
      </p:pic>
      <p:cxnSp>
        <p:nvCxnSpPr>
          <p:cNvPr id="45" name="꺾인 연결선 44"/>
          <p:cNvCxnSpPr>
            <a:stCxn id="92" idx="2"/>
            <a:endCxn id="29" idx="0"/>
          </p:cNvCxnSpPr>
          <p:nvPr/>
        </p:nvCxnSpPr>
        <p:spPr>
          <a:xfrm rot="5400000">
            <a:off x="4221588" y="1628454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77076" y="4157489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꺾인 연결선 46"/>
          <p:cNvCxnSpPr>
            <a:stCxn id="46" idx="2"/>
            <a:endCxn id="61" idx="0"/>
          </p:cNvCxnSpPr>
          <p:nvPr/>
        </p:nvCxnSpPr>
        <p:spPr>
          <a:xfrm rot="5400000">
            <a:off x="4829997" y="3218788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784866" y="5541502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866073" y="6029532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374455" y="5465538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32030" y="5565839"/>
            <a:ext cx="284526" cy="70183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16256" y="5565839"/>
            <a:ext cx="284526" cy="70183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02843" y="5565839"/>
            <a:ext cx="284526" cy="70183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10" y="5565707"/>
            <a:ext cx="284526" cy="701832"/>
          </a:xfrm>
          <a:prstGeom prst="rect">
            <a:avLst/>
          </a:prstGeom>
        </p:spPr>
      </p:pic>
      <p:cxnSp>
        <p:nvCxnSpPr>
          <p:cNvPr id="55" name="꺾인 연결선 54"/>
          <p:cNvCxnSpPr>
            <a:stCxn id="50" idx="0"/>
            <a:endCxn id="46" idx="2"/>
          </p:cNvCxnSpPr>
          <p:nvPr/>
        </p:nvCxnSpPr>
        <p:spPr>
          <a:xfrm rot="16200000" flipV="1">
            <a:off x="7014118" y="4410796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118117" y="619293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99285" y="619911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75832" y="619911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21422" y="619911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3302080" y="5394605"/>
            <a:ext cx="655209" cy="641250"/>
            <a:chOff x="1066780" y="5164014"/>
            <a:chExt cx="655209" cy="641250"/>
          </a:xfrm>
        </p:grpSpPr>
        <p:sp>
          <p:nvSpPr>
            <p:cNvPr id="61" name="타원 60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7665697" y="6018783"/>
            <a:ext cx="2020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WSC result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390004" y="3511223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91" y="426038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99" y="375534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91" y="400977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직사각형 73"/>
          <p:cNvSpPr/>
          <p:nvPr/>
        </p:nvSpPr>
        <p:spPr>
          <a:xfrm>
            <a:off x="4780470" y="3830318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776814" y="4068763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767544" y="4334892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28" y="349271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8" name="꺾인 연결선 77"/>
          <p:cNvCxnSpPr>
            <a:stCxn id="83" idx="6"/>
            <a:endCxn id="77" idx="1"/>
          </p:cNvCxnSpPr>
          <p:nvPr/>
        </p:nvCxnSpPr>
        <p:spPr>
          <a:xfrm flipV="1">
            <a:off x="4470304" y="3658938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>
            <a:off x="4471283" y="3683857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83" idx="6"/>
            <a:endCxn id="73" idx="1"/>
          </p:cNvCxnSpPr>
          <p:nvPr/>
        </p:nvCxnSpPr>
        <p:spPr>
          <a:xfrm>
            <a:off x="4470304" y="3848137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83" idx="6"/>
            <a:endCxn id="71" idx="1"/>
          </p:cNvCxnSpPr>
          <p:nvPr/>
        </p:nvCxnSpPr>
        <p:spPr>
          <a:xfrm>
            <a:off x="4470304" y="3848137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789411" y="3577852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815095" y="352751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4035067" y="3695233"/>
            <a:ext cx="344764" cy="347681"/>
            <a:chOff x="572642" y="3447654"/>
            <a:chExt cx="1905000" cy="1904997"/>
          </a:xfrm>
          <a:effectLst/>
        </p:grpSpPr>
        <p:pic>
          <p:nvPicPr>
            <p:cNvPr id="85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8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463" y="3613738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90" name="타원 89"/>
          <p:cNvSpPr/>
          <p:nvPr/>
        </p:nvSpPr>
        <p:spPr>
          <a:xfrm>
            <a:off x="5798488" y="174080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9310" y="1827364"/>
            <a:ext cx="436355" cy="46724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432501" y="236082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871747" y="5559959"/>
            <a:ext cx="1070791" cy="878559"/>
            <a:chOff x="5943796" y="2779089"/>
            <a:chExt cx="2735123" cy="235960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4867437" y="5672773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6769746" y="1658372"/>
            <a:ext cx="837762" cy="805232"/>
            <a:chOff x="5813733" y="2418100"/>
            <a:chExt cx="1028944" cy="998571"/>
          </a:xfrm>
        </p:grpSpPr>
        <p:sp>
          <p:nvSpPr>
            <p:cNvPr id="111" name="타원 11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1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117" name="꺾인 연결선 116"/>
          <p:cNvCxnSpPr>
            <a:stCxn id="90" idx="6"/>
            <a:endCxn id="111" idx="2"/>
          </p:cNvCxnSpPr>
          <p:nvPr/>
        </p:nvCxnSpPr>
        <p:spPr>
          <a:xfrm flipV="1">
            <a:off x="6453697" y="2060988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459964" y="244355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02" y="220957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77" y="15745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3" name="직사각형 122"/>
          <p:cNvSpPr/>
          <p:nvPr/>
        </p:nvSpPr>
        <p:spPr>
          <a:xfrm>
            <a:off x="7895137" y="2281828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7917290" y="1671907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꺾인 연결선 124"/>
          <p:cNvCxnSpPr>
            <a:stCxn id="111" idx="6"/>
            <a:endCxn id="122" idx="1"/>
          </p:cNvCxnSpPr>
          <p:nvPr/>
        </p:nvCxnSpPr>
        <p:spPr>
          <a:xfrm flipV="1">
            <a:off x="7607508" y="1740800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11" idx="6"/>
            <a:endCxn id="121" idx="1"/>
          </p:cNvCxnSpPr>
          <p:nvPr/>
        </p:nvCxnSpPr>
        <p:spPr>
          <a:xfrm>
            <a:off x="7607508" y="2060988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24" idx="3"/>
            <a:endCxn id="38" idx="0"/>
          </p:cNvCxnSpPr>
          <p:nvPr/>
        </p:nvCxnSpPr>
        <p:spPr>
          <a:xfrm flipH="1">
            <a:off x="8258519" y="1795018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1" idx="2"/>
          </p:cNvCxnSpPr>
          <p:nvPr/>
        </p:nvCxnSpPr>
        <p:spPr>
          <a:xfrm rot="5400000">
            <a:off x="6715388" y="1915980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5771438" y="3540360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5851778" y="3887722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41" name="원통 14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원통 14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원통 14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6209675" y="4287829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54" name="원통 15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통 15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오른쪽으로 구부러진 화살표 156"/>
          <p:cNvSpPr/>
          <p:nvPr/>
        </p:nvSpPr>
        <p:spPr>
          <a:xfrm rot="19063509">
            <a:off x="5835395" y="4191456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5697456" y="4299750"/>
            <a:ext cx="259026" cy="237471"/>
            <a:chOff x="572642" y="3447654"/>
            <a:chExt cx="1905000" cy="1904997"/>
          </a:xfrm>
          <a:effectLst/>
        </p:grpSpPr>
        <p:pic>
          <p:nvPicPr>
            <p:cNvPr id="145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6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7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8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8" name="오른쪽으로 구부러진 화살표 157"/>
          <p:cNvSpPr/>
          <p:nvPr/>
        </p:nvSpPr>
        <p:spPr>
          <a:xfrm rot="7865545">
            <a:off x="6125388" y="3874565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6277801" y="3874679"/>
            <a:ext cx="214478" cy="220902"/>
            <a:chOff x="4475812" y="3935257"/>
            <a:chExt cx="259519" cy="267291"/>
          </a:xfrm>
        </p:grpSpPr>
        <p:pic>
          <p:nvPicPr>
            <p:cNvPr id="149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1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0" name="TextBox 159"/>
          <p:cNvSpPr txBox="1"/>
          <p:nvPr/>
        </p:nvSpPr>
        <p:spPr>
          <a:xfrm>
            <a:off x="8106716" y="1405135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23999" y="88488"/>
            <a:ext cx="50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위장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최종 </a:t>
            </a:r>
            <a:r>
              <a:rPr lang="ko-KR" altLang="en-US" b="1" dirty="0"/>
              <a:t>솔루션 </a:t>
            </a:r>
            <a:r>
              <a:rPr lang="ko-KR" altLang="en-US" b="1" dirty="0" err="1" smtClean="0"/>
              <a:t>아키텍쳐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[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23999" y="1013824"/>
            <a:ext cx="2452947" cy="1802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581" y="1559023"/>
            <a:ext cx="251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</a:t>
            </a:r>
            <a:r>
              <a:rPr lang="ko-KR" altLang="en-US" dirty="0" smtClean="0"/>
              <a:t>개 이상의 </a:t>
            </a:r>
            <a:r>
              <a:rPr lang="en-US" altLang="ko-KR" dirty="0" smtClean="0"/>
              <a:t>512 </a:t>
            </a:r>
            <a:r>
              <a:rPr lang="ko-KR" altLang="en-US" dirty="0" smtClean="0"/>
              <a:t>패치가 </a:t>
            </a:r>
            <a:r>
              <a:rPr lang="en-US" altLang="ko-KR" dirty="0" smtClean="0"/>
              <a:t>abnormal </a:t>
            </a:r>
            <a:r>
              <a:rPr lang="ko-KR" altLang="en-US" dirty="0" smtClean="0"/>
              <a:t>인 경우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단계로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9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274320" y="138510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2021 </a:t>
            </a:r>
            <a:r>
              <a:rPr lang="ko-KR" altLang="en-US" b="1" dirty="0" smtClean="0"/>
              <a:t>위장 모델 </a:t>
            </a:r>
            <a:r>
              <a:rPr lang="en-US" altLang="ko-KR" b="1" dirty="0" smtClean="0"/>
              <a:t>[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975" y="532018"/>
            <a:ext cx="761285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위장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22315" y="1149612"/>
          <a:ext cx="2943845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8769">
                  <a:extLst>
                    <a:ext uri="{9D8B030D-6E8A-4147-A177-3AD203B41FA5}">
                      <a16:colId xmlns:a16="http://schemas.microsoft.com/office/drawing/2014/main" val="1314915180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2853046110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323516296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3369232889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420861192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185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87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8826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4956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60934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47344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10069" y="2958370"/>
            <a:ext cx="15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Graph_CNN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4737684" y="1140494"/>
          <a:ext cx="2943845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8769">
                  <a:extLst>
                    <a:ext uri="{9D8B030D-6E8A-4147-A177-3AD203B41FA5}">
                      <a16:colId xmlns:a16="http://schemas.microsoft.com/office/drawing/2014/main" val="1314915180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2853046110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323516296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3369232889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420861192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185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23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87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8826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36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4956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59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60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66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185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60934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473449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425438" y="2949252"/>
            <a:ext cx="15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Graph_CNN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793100" y="3754266"/>
          <a:ext cx="2943845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8769">
                  <a:extLst>
                    <a:ext uri="{9D8B030D-6E8A-4147-A177-3AD203B41FA5}">
                      <a16:colId xmlns:a16="http://schemas.microsoft.com/office/drawing/2014/main" val="1314915180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2853046110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323516296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3369232889"/>
                    </a:ext>
                  </a:extLst>
                </a:gridCol>
                <a:gridCol w="588769">
                  <a:extLst>
                    <a:ext uri="{9D8B030D-6E8A-4147-A177-3AD203B41FA5}">
                      <a16:colId xmlns:a16="http://schemas.microsoft.com/office/drawing/2014/main" val="420861192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185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55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787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8826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4956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59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60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66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185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60934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83%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473449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603343" y="5634777"/>
            <a:ext cx="15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Feature_cube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45648" y="1687426"/>
            <a:ext cx="556387" cy="540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82774" y="4307033"/>
            <a:ext cx="556387" cy="540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4" idx="1"/>
          </p:cNvCxnSpPr>
          <p:nvPr/>
        </p:nvCxnSpPr>
        <p:spPr>
          <a:xfrm flipV="1">
            <a:off x="2626822" y="1957619"/>
            <a:ext cx="2718826" cy="2619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7" idx="1"/>
          </p:cNvCxnSpPr>
          <p:nvPr/>
        </p:nvCxnSpPr>
        <p:spPr>
          <a:xfrm flipV="1">
            <a:off x="2589696" y="4577226"/>
            <a:ext cx="2793078" cy="41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1390" y="4156656"/>
            <a:ext cx="2028306" cy="92333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code </a:t>
            </a:r>
            <a:r>
              <a:rPr lang="ko-KR" altLang="en-US" dirty="0" smtClean="0"/>
              <a:t>상 </a:t>
            </a:r>
            <a:r>
              <a:rPr lang="en-US" altLang="ko-KR" dirty="0" smtClean="0"/>
              <a:t>binary</a:t>
            </a:r>
            <a:r>
              <a:rPr lang="ko-KR" altLang="en-US" dirty="0" smtClean="0"/>
              <a:t>에 의해 개선 가능한 위치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82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" y="3002981"/>
            <a:ext cx="4413851" cy="3835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54" y="3002981"/>
            <a:ext cx="4413851" cy="38350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173884" y="3061170"/>
            <a:ext cx="1729121" cy="128311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7975" y="532018"/>
            <a:ext cx="883602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모델의 주요 사항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Binary </a:t>
            </a:r>
            <a:r>
              <a:rPr lang="ko-KR" altLang="en-US" sz="1400" dirty="0" smtClean="0">
                <a:latin typeface="+mj-ea"/>
              </a:rPr>
              <a:t>파트 추가를 통한</a:t>
            </a:r>
            <a:r>
              <a:rPr lang="en-US" altLang="ko-KR" sz="1400" dirty="0" smtClean="0">
                <a:latin typeface="+mj-ea"/>
              </a:rPr>
              <a:t>, N</a:t>
            </a:r>
            <a:r>
              <a:rPr lang="ko-KR" altLang="en-US" sz="1400" dirty="0" smtClean="0">
                <a:latin typeface="+mj-ea"/>
              </a:rPr>
              <a:t>에 대한 속도와 성능 개선이 목적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특징 및  가정</a:t>
            </a:r>
            <a:r>
              <a:rPr lang="en-US" altLang="ko-KR" sz="1400" dirty="0" smtClean="0">
                <a:latin typeface="+mj-ea"/>
              </a:rPr>
              <a:t>:</a:t>
            </a:r>
          </a:p>
          <a:p>
            <a:pPr marL="1200150" lvl="2" indent="-285750" fontAlgn="t">
              <a:buFont typeface="Wingdings" panose="05000000000000000000" pitchFamily="2" charset="2"/>
              <a:buChar char="ü"/>
            </a:pPr>
            <a:r>
              <a:rPr lang="en-US" altLang="ko-KR" sz="1400" b="1" u="sng" dirty="0" smtClean="0">
                <a:latin typeface="+mj-ea"/>
              </a:rPr>
              <a:t>‘1) 512</a:t>
            </a:r>
            <a:r>
              <a:rPr lang="ko-KR" altLang="en-US" sz="1400" b="1" u="sng" dirty="0" smtClean="0">
                <a:latin typeface="+mj-ea"/>
              </a:rPr>
              <a:t>패치 기반</a:t>
            </a:r>
            <a:r>
              <a:rPr lang="en-US" altLang="ko-KR" sz="1400" b="1" u="sng" dirty="0" smtClean="0">
                <a:latin typeface="+mj-ea"/>
              </a:rPr>
              <a:t>’: </a:t>
            </a:r>
            <a:r>
              <a:rPr lang="ko-KR" altLang="en-US" sz="1400" dirty="0" smtClean="0">
                <a:latin typeface="+mj-ea"/>
              </a:rPr>
              <a:t>모델 </a:t>
            </a:r>
            <a:r>
              <a:rPr lang="ko-KR" altLang="en-US" sz="1400" dirty="0" err="1" smtClean="0">
                <a:latin typeface="+mj-ea"/>
              </a:rPr>
              <a:t>병변의</a:t>
            </a:r>
            <a:r>
              <a:rPr lang="ko-KR" altLang="en-US" sz="1400" dirty="0" smtClean="0">
                <a:latin typeface="+mj-ea"/>
              </a:rPr>
              <a:t> 분류에 더 적합할 것이다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실험 </a:t>
            </a:r>
            <a:r>
              <a:rPr lang="ko-KR" altLang="en-US" sz="1400" dirty="0">
                <a:latin typeface="+mj-ea"/>
                <a:hlinkClick r:id="rId3"/>
              </a:rPr>
              <a:t>有</a:t>
            </a:r>
            <a:r>
              <a:rPr lang="en-US" altLang="ko-KR" sz="1400" dirty="0">
                <a:latin typeface="+mj-ea"/>
              </a:rPr>
              <a:t>)</a:t>
            </a:r>
            <a:r>
              <a:rPr lang="ko-KR" altLang="en-US" sz="1400" dirty="0">
                <a:latin typeface="+mj-ea"/>
              </a:rPr>
              <a:t> </a:t>
            </a:r>
            <a:endParaRPr lang="en-US" altLang="ko-KR" sz="1400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u="sng" dirty="0" smtClean="0">
                <a:latin typeface="+mj-ea"/>
              </a:rPr>
              <a:t>‘2) Binary </a:t>
            </a:r>
            <a:r>
              <a:rPr lang="ko-KR" altLang="en-US" sz="1400" b="1" u="sng" dirty="0" smtClean="0">
                <a:latin typeface="+mj-ea"/>
              </a:rPr>
              <a:t>분류</a:t>
            </a:r>
            <a:r>
              <a:rPr lang="en-US" altLang="ko-KR" sz="1400" dirty="0" smtClean="0">
                <a:latin typeface="+mj-ea"/>
              </a:rPr>
              <a:t>’ : </a:t>
            </a:r>
            <a:r>
              <a:rPr lang="ko-KR" altLang="en-US" sz="1400" dirty="0" smtClean="0">
                <a:latin typeface="+mj-ea"/>
              </a:rPr>
              <a:t>모델이 동시에 </a:t>
            </a: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class</a:t>
            </a:r>
            <a:r>
              <a:rPr lang="ko-KR" altLang="en-US" sz="1400" dirty="0" smtClean="0">
                <a:latin typeface="+mj-ea"/>
              </a:rPr>
              <a:t>를 분류 하는 것보다</a:t>
            </a:r>
            <a:r>
              <a:rPr lang="en-US" altLang="ko-KR" sz="1400" dirty="0" smtClean="0">
                <a:latin typeface="+mj-ea"/>
              </a:rPr>
              <a:t>. Binary </a:t>
            </a:r>
            <a:r>
              <a:rPr lang="ko-KR" altLang="en-US" sz="1400" dirty="0" smtClean="0">
                <a:latin typeface="+mj-ea"/>
              </a:rPr>
              <a:t>만 진행하는 경우가 더 안정적이고 성능이 좋을 것 이다는 가정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실험 준비 중</a:t>
            </a:r>
            <a:r>
              <a:rPr lang="en-US" altLang="ko-KR" sz="1400" dirty="0" smtClean="0">
                <a:latin typeface="+mj-ea"/>
              </a:rPr>
              <a:t>, 1</a:t>
            </a:r>
            <a:r>
              <a:rPr lang="ko-KR" altLang="en-US" sz="1400" dirty="0" err="1" smtClean="0">
                <a:latin typeface="+mj-ea"/>
              </a:rPr>
              <a:t>년차에</a:t>
            </a:r>
            <a:r>
              <a:rPr lang="ko-KR" altLang="en-US" sz="1400" dirty="0" smtClean="0">
                <a:latin typeface="+mj-ea"/>
              </a:rPr>
              <a:t> 패치 수준의 실험만 진행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u="sng" dirty="0" smtClean="0">
                <a:latin typeface="+mj-ea"/>
              </a:rPr>
              <a:t>‘3) step1</a:t>
            </a:r>
            <a:r>
              <a:rPr lang="ko-KR" altLang="en-US" sz="1400" b="1" u="sng" dirty="0" smtClean="0">
                <a:latin typeface="+mj-ea"/>
              </a:rPr>
              <a:t>은 완전한 슬라이드만 </a:t>
            </a:r>
            <a:r>
              <a:rPr lang="en-US" altLang="ko-KR" sz="1400" b="1" u="sng" dirty="0" smtClean="0">
                <a:latin typeface="+mj-ea"/>
              </a:rPr>
              <a:t>N</a:t>
            </a:r>
            <a:r>
              <a:rPr lang="ko-KR" altLang="en-US" sz="1400" b="1" u="sng" dirty="0" smtClean="0">
                <a:latin typeface="+mj-ea"/>
              </a:rPr>
              <a:t>으로</a:t>
            </a:r>
            <a:r>
              <a:rPr lang="en-US" altLang="ko-KR" sz="1400" dirty="0" smtClean="0">
                <a:latin typeface="+mj-ea"/>
              </a:rPr>
              <a:t>’: </a:t>
            </a:r>
            <a:r>
              <a:rPr lang="ko-KR" altLang="en-US" sz="1400" dirty="0" smtClean="0">
                <a:latin typeface="+mj-ea"/>
              </a:rPr>
              <a:t>모델의 안정성을 위해 </a:t>
            </a:r>
            <a:r>
              <a:rPr lang="en-US" altLang="ko-KR" sz="1400" dirty="0" smtClean="0">
                <a:latin typeface="+mj-ea"/>
              </a:rPr>
              <a:t>step3</a:t>
            </a:r>
            <a:r>
              <a:rPr lang="ko-KR" altLang="en-US" sz="1400" dirty="0" smtClean="0">
                <a:latin typeface="+mj-ea"/>
              </a:rPr>
              <a:t>와 다르게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개 이상의 </a:t>
            </a:r>
            <a:r>
              <a:rPr lang="ko-KR" altLang="en-US" sz="1400" dirty="0" err="1" smtClean="0">
                <a:latin typeface="+mj-ea"/>
              </a:rPr>
              <a:t>병변</a:t>
            </a:r>
            <a:r>
              <a:rPr lang="ko-KR" altLang="en-US" sz="1400" dirty="0" smtClean="0">
                <a:latin typeface="+mj-ea"/>
              </a:rPr>
              <a:t> 패치가 나오는 경우 비정상 슬라이드로 분류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통합 모델의 핵심 요소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5104015" y="4114800"/>
            <a:ext cx="1737360" cy="8229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4320" y="5154366"/>
            <a:ext cx="1629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256</a:t>
            </a:r>
            <a:endParaRPr lang="ko-KR" altLang="en-US" sz="11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88171" y="5161954"/>
            <a:ext cx="1629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256</a:t>
            </a:r>
            <a:endParaRPr lang="ko-KR" altLang="en-US" sz="1100" b="1" dirty="0"/>
          </a:p>
        </p:txBody>
      </p:sp>
      <p:sp>
        <p:nvSpPr>
          <p:cNvPr id="20" name="아래쪽 화살표 19"/>
          <p:cNvSpPr/>
          <p:nvPr/>
        </p:nvSpPr>
        <p:spPr>
          <a:xfrm>
            <a:off x="2812505" y="3275216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545901" y="4580314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4532445" y="4604600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7327711" y="2935372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518564" y="2917286"/>
            <a:ext cx="15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Bottle neck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0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7976" y="532018"/>
            <a:ext cx="8420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모델의 주요 사항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</a:rPr>
              <a:t>속도 이슈</a:t>
            </a:r>
            <a:r>
              <a:rPr lang="en-US" altLang="ko-KR" sz="1400" b="1" u="sng" dirty="0" smtClean="0">
                <a:latin typeface="+mj-ea"/>
              </a:rPr>
              <a:t>: </a:t>
            </a:r>
            <a:r>
              <a:rPr lang="ko-KR" altLang="en-US" sz="1400" dirty="0" smtClean="0">
                <a:latin typeface="+mj-ea"/>
              </a:rPr>
              <a:t>아래 그림과 같이 </a:t>
            </a:r>
            <a:r>
              <a:rPr lang="en-US" altLang="ko-KR" sz="1400" dirty="0" smtClean="0">
                <a:latin typeface="+mj-ea"/>
              </a:rPr>
              <a:t>patch </a:t>
            </a:r>
            <a:r>
              <a:rPr lang="ko-KR" altLang="en-US" sz="1400" dirty="0" smtClean="0">
                <a:latin typeface="+mj-ea"/>
              </a:rPr>
              <a:t>생성과 패치 분류 과정이 주요 병목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Binary step</a:t>
            </a:r>
            <a:r>
              <a:rPr lang="ko-KR" altLang="en-US" sz="1400" dirty="0" smtClean="0">
                <a:latin typeface="+mj-ea"/>
              </a:rPr>
              <a:t>의 패치를 </a:t>
            </a:r>
            <a:r>
              <a:rPr lang="en-US" altLang="ko-KR" sz="1400" dirty="0" smtClean="0">
                <a:latin typeface="+mj-ea"/>
              </a:rPr>
              <a:t>256</a:t>
            </a:r>
            <a:r>
              <a:rPr lang="ko-KR" altLang="en-US" sz="1400" dirty="0" smtClean="0">
                <a:latin typeface="+mj-ea"/>
              </a:rPr>
              <a:t>으로 변경하여 패치 생성 과정 통합 의견</a:t>
            </a:r>
            <a:r>
              <a:rPr lang="en-US" altLang="ko-KR" sz="1400" dirty="0" smtClean="0">
                <a:latin typeface="+mj-ea"/>
              </a:rPr>
              <a:t>(‘</a:t>
            </a:r>
            <a:r>
              <a:rPr lang="ko-KR" altLang="en-US" sz="1400" dirty="0" smtClean="0">
                <a:latin typeface="+mj-ea"/>
              </a:rPr>
              <a:t>박영진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패치 분류 시 </a:t>
            </a:r>
            <a:r>
              <a:rPr lang="en-US" altLang="ko-KR" sz="1400" dirty="0" smtClean="0">
                <a:latin typeface="+mj-ea"/>
              </a:rPr>
              <a:t>batch</a:t>
            </a:r>
            <a:r>
              <a:rPr lang="ko-KR" altLang="en-US" sz="1400" dirty="0" smtClean="0">
                <a:latin typeface="+mj-ea"/>
              </a:rPr>
              <a:t>의 크기를 늘려 동시에 여러 개의 </a:t>
            </a:r>
            <a:r>
              <a:rPr lang="en-US" altLang="ko-KR" sz="1400" dirty="0" smtClean="0">
                <a:latin typeface="+mj-ea"/>
              </a:rPr>
              <a:t>patch</a:t>
            </a:r>
            <a:r>
              <a:rPr lang="ko-KR" altLang="en-US" sz="1400" dirty="0" smtClean="0">
                <a:latin typeface="+mj-ea"/>
              </a:rPr>
              <a:t>를 예측하는 방법에 대한 테스트 필요 의견 </a:t>
            </a:r>
            <a:r>
              <a:rPr lang="en-US" altLang="ko-KR" sz="1400" dirty="0" smtClean="0">
                <a:latin typeface="+mj-ea"/>
              </a:rPr>
              <a:t>(‘</a:t>
            </a:r>
            <a:r>
              <a:rPr lang="en-US" altLang="ko-KR" sz="1400" dirty="0" err="1" smtClean="0">
                <a:latin typeface="+mj-ea"/>
              </a:rPr>
              <a:t>murtaza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+mj-ea"/>
              </a:rPr>
              <a:t>*Feature-cube</a:t>
            </a:r>
            <a:r>
              <a:rPr lang="ko-KR" altLang="en-US" sz="1400" u="sng" dirty="0" smtClean="0">
                <a:latin typeface="+mj-ea"/>
              </a:rPr>
              <a:t>의 경우 </a:t>
            </a:r>
            <a:r>
              <a:rPr lang="en-US" altLang="ko-KR" sz="1400" u="sng" dirty="0" smtClean="0">
                <a:latin typeface="+mj-ea"/>
              </a:rPr>
              <a:t>3</a:t>
            </a:r>
            <a:r>
              <a:rPr lang="ko-KR" altLang="en-US" sz="1400" u="sng" dirty="0" smtClean="0">
                <a:latin typeface="+mj-ea"/>
              </a:rPr>
              <a:t>단계는 </a:t>
            </a:r>
            <a:r>
              <a:rPr lang="en-US" altLang="ko-KR" sz="1400" u="sng" dirty="0" smtClean="0">
                <a:latin typeface="+mj-ea"/>
              </a:rPr>
              <a:t>1</a:t>
            </a:r>
            <a:r>
              <a:rPr lang="ko-KR" altLang="en-US" sz="1400" u="sng" dirty="0" smtClean="0">
                <a:latin typeface="+mj-ea"/>
              </a:rPr>
              <a:t>장의 이미지를 예측하는 것과 같아 아주 짧은 시간 소요</a:t>
            </a:r>
            <a:endParaRPr lang="en-US" altLang="ko-KR" sz="1400" u="sng" dirty="0" smtClean="0"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통합 모델의 속도 이슈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" y="2869978"/>
            <a:ext cx="4413851" cy="38350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54" y="2869978"/>
            <a:ext cx="4413851" cy="383505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173884" y="2928167"/>
            <a:ext cx="1729121" cy="128311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5104015" y="3981797"/>
            <a:ext cx="1737360" cy="8229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" y="5021363"/>
            <a:ext cx="1629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256</a:t>
            </a:r>
            <a:endParaRPr lang="ko-KR" altLang="en-US" sz="11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688171" y="5028951"/>
            <a:ext cx="1629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256</a:t>
            </a:r>
            <a:endParaRPr lang="ko-KR" altLang="en-US" sz="1100" b="1" dirty="0"/>
          </a:p>
        </p:txBody>
      </p:sp>
      <p:sp>
        <p:nvSpPr>
          <p:cNvPr id="29" name="아래쪽 화살표 28"/>
          <p:cNvSpPr/>
          <p:nvPr/>
        </p:nvSpPr>
        <p:spPr>
          <a:xfrm>
            <a:off x="2812505" y="3142213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>
            <a:off x="545901" y="4447311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4532445" y="4471597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7327711" y="2802369"/>
            <a:ext cx="222856" cy="3331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518564" y="2784283"/>
            <a:ext cx="150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Bottle neck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5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전문의 결과와 비교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특이 사항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세 </a:t>
            </a:r>
            <a:r>
              <a:rPr lang="ko-KR" altLang="en-US" sz="1400" dirty="0" err="1" smtClean="0">
                <a:latin typeface="+mj-ea"/>
              </a:rPr>
              <a:t>모델간</a:t>
            </a:r>
            <a:r>
              <a:rPr lang="ko-KR" altLang="en-US" sz="1400" dirty="0" smtClean="0">
                <a:latin typeface="+mj-ea"/>
              </a:rPr>
              <a:t> 성능 차이는 미미함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모델의 경우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단계 추가로 인한 속도 저하가 심함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Binary</a:t>
            </a:r>
            <a:r>
              <a:rPr lang="ko-KR" altLang="en-US" sz="1400" dirty="0" smtClean="0">
                <a:latin typeface="+mj-ea"/>
              </a:rPr>
              <a:t>의 발동 건수는 </a:t>
            </a:r>
            <a:r>
              <a:rPr lang="en-US" altLang="ko-KR" sz="1400" dirty="0" smtClean="0">
                <a:latin typeface="+mj-ea"/>
              </a:rPr>
              <a:t>67</a:t>
            </a:r>
            <a:r>
              <a:rPr lang="ko-KR" altLang="en-US" sz="1400" dirty="0" smtClean="0">
                <a:latin typeface="+mj-ea"/>
              </a:rPr>
              <a:t>건으로 전체의 </a:t>
            </a:r>
            <a:r>
              <a:rPr lang="en-US" altLang="ko-KR" sz="1400" dirty="0" smtClean="0">
                <a:latin typeface="+mj-ea"/>
              </a:rPr>
              <a:t>10%</a:t>
            </a:r>
            <a:r>
              <a:rPr lang="ko-KR" altLang="en-US" sz="1400" dirty="0" smtClean="0">
                <a:latin typeface="+mj-ea"/>
              </a:rPr>
              <a:t>정도에만 발동</a:t>
            </a:r>
            <a:endParaRPr lang="en-US" altLang="ko-KR" sz="1400" dirty="0" smtClean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rgbClr val="FF0000"/>
              </a:solidFill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18011"/>
              </p:ext>
            </p:extLst>
          </p:nvPr>
        </p:nvGraphicFramePr>
        <p:xfrm>
          <a:off x="787926" y="2843052"/>
          <a:ext cx="2196000" cy="201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0492144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929829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196582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14446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03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224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23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74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8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244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16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34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8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136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8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endParaRPr lang="ko-KR" altLang="en-US" sz="14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241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249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175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026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1" dirty="0" err="1"/>
                        <a:t>Acc</a:t>
                      </a:r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90.82%</a:t>
                      </a:r>
                      <a:endParaRPr lang="ko-KR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64958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91563"/>
              </p:ext>
            </p:extLst>
          </p:nvPr>
        </p:nvGraphicFramePr>
        <p:xfrm>
          <a:off x="3241963" y="2843052"/>
          <a:ext cx="2196000" cy="201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0492144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929829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196582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14446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03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222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74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244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14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34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8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137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8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endParaRPr lang="ko-KR" altLang="en-US" sz="14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241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249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175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026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1" dirty="0" err="1"/>
                        <a:t>Acc</a:t>
                      </a:r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90.67</a:t>
                      </a:r>
                      <a:endParaRPr lang="ko-KR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64958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30212"/>
              </p:ext>
            </p:extLst>
          </p:nvPr>
        </p:nvGraphicFramePr>
        <p:xfrm>
          <a:off x="5724834" y="2843052"/>
          <a:ext cx="2196000" cy="201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0492144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929829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196582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14446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03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222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21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74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244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14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34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8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140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8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endParaRPr lang="ko-KR" altLang="en-US" sz="14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241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249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175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026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1" dirty="0" err="1"/>
                        <a:t>Acc</a:t>
                      </a:r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91.12</a:t>
                      </a:r>
                      <a:endParaRPr lang="ko-KR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64958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71848" y="4854732"/>
            <a:ext cx="147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Feature cube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04286" y="4880893"/>
            <a:ext cx="147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통합 모델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28020" y="4880282"/>
            <a:ext cx="199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통합 모델 </a:t>
            </a:r>
            <a:r>
              <a:rPr lang="en-US" altLang="ko-KR" sz="1400" b="1" dirty="0" smtClean="0"/>
              <a:t>(w/o step 1)</a:t>
            </a:r>
            <a:endParaRPr lang="ko-KR" alt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통합 모델 성능 비교 및 이슈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1424" y="5696280"/>
            <a:ext cx="4705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 </a:t>
            </a:r>
            <a:r>
              <a:rPr lang="ko-KR" altLang="en-US" dirty="0" smtClean="0"/>
              <a:t>슬라이드 </a:t>
            </a:r>
            <a:r>
              <a:rPr lang="en-US" altLang="ko-KR" dirty="0" smtClean="0"/>
              <a:t>1</a:t>
            </a:r>
            <a:r>
              <a:rPr lang="ko-KR" altLang="en-US" dirty="0" smtClean="0"/>
              <a:t>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모델 모두에서 </a:t>
            </a:r>
            <a:r>
              <a:rPr lang="en-US" altLang="ko-KR" dirty="0" smtClean="0"/>
              <a:t>Error-&gt;</a:t>
            </a:r>
          </a:p>
          <a:p>
            <a:r>
              <a:rPr lang="en-US" altLang="ko-KR" dirty="0"/>
              <a:t>2021S </a:t>
            </a:r>
            <a:r>
              <a:rPr lang="en-US" altLang="ko-KR" dirty="0" smtClean="0"/>
              <a:t>0181813020101(N)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8640" y="5162509"/>
            <a:ext cx="2369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604/665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03368" y="5134441"/>
            <a:ext cx="2369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606/665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985174" y="5146096"/>
            <a:ext cx="2369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603/665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1881510" y="3156096"/>
            <a:ext cx="1102416" cy="293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306368" y="3156095"/>
            <a:ext cx="1102416" cy="293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18418" y="3156094"/>
            <a:ext cx="1102416" cy="293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6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전문의 결과와 비교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특이 사항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Binary </a:t>
            </a:r>
            <a:r>
              <a:rPr lang="ko-KR" altLang="en-US" sz="1400" dirty="0" smtClean="0">
                <a:latin typeface="+mj-ea"/>
              </a:rPr>
              <a:t>작동 건수 </a:t>
            </a:r>
            <a:r>
              <a:rPr lang="en-US" altLang="ko-KR" sz="1400" dirty="0" smtClean="0">
                <a:latin typeface="+mj-ea"/>
              </a:rPr>
              <a:t>67</a:t>
            </a:r>
            <a:r>
              <a:rPr lang="ko-KR" altLang="en-US" sz="1400" dirty="0" smtClean="0">
                <a:latin typeface="+mj-ea"/>
              </a:rPr>
              <a:t>건</a:t>
            </a:r>
            <a:r>
              <a:rPr lang="en-US" altLang="ko-KR" sz="1400" dirty="0" smtClean="0">
                <a:latin typeface="+mj-ea"/>
              </a:rPr>
              <a:t>= 66</a:t>
            </a:r>
            <a:r>
              <a:rPr lang="ko-KR" altLang="en-US" sz="1400" dirty="0" smtClean="0">
                <a:latin typeface="+mj-ea"/>
              </a:rPr>
              <a:t>건</a:t>
            </a:r>
            <a:r>
              <a:rPr lang="en-US" altLang="ko-KR" sz="1400" dirty="0" smtClean="0">
                <a:latin typeface="+mj-ea"/>
              </a:rPr>
              <a:t> N </a:t>
            </a:r>
            <a:r>
              <a:rPr lang="ko-KR" altLang="en-US" sz="1400" dirty="0" smtClean="0">
                <a:latin typeface="+mj-ea"/>
              </a:rPr>
              <a:t>분류</a:t>
            </a:r>
            <a:r>
              <a:rPr lang="en-US" altLang="ko-KR" sz="1400" dirty="0" smtClean="0">
                <a:latin typeface="+mj-ea"/>
              </a:rPr>
              <a:t>, 1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en-US" altLang="ko-KR" sz="1400" dirty="0" smtClean="0">
                <a:latin typeface="+mj-ea"/>
              </a:rPr>
              <a:t>E </a:t>
            </a:r>
            <a:r>
              <a:rPr lang="ko-KR" altLang="en-US" sz="1400" dirty="0" smtClean="0">
                <a:latin typeface="+mj-ea"/>
              </a:rPr>
              <a:t>분류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오류사항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: D </a:t>
            </a:r>
            <a:r>
              <a:rPr lang="ko-KR" altLang="en-US" sz="1400" dirty="0" smtClean="0">
                <a:latin typeface="+mj-ea"/>
              </a:rPr>
              <a:t>작동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건</a:t>
            </a:r>
            <a:r>
              <a:rPr lang="en-US" altLang="ko-KR" sz="1400" dirty="0" smtClean="0">
                <a:latin typeface="+mj-ea"/>
              </a:rPr>
              <a:t>, M </a:t>
            </a:r>
            <a:r>
              <a:rPr lang="ko-KR" altLang="en-US" sz="1400" dirty="0" smtClean="0">
                <a:latin typeface="+mj-ea"/>
              </a:rPr>
              <a:t>작동 </a:t>
            </a:r>
            <a:r>
              <a:rPr lang="en-US" altLang="ko-KR" sz="1400" dirty="0" smtClean="0">
                <a:latin typeface="+mj-ea"/>
              </a:rPr>
              <a:t>14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en-US" altLang="ko-KR" sz="1400" dirty="0" smtClean="0">
                <a:latin typeface="+mj-ea"/>
              </a:rPr>
              <a:t>(step 3 </a:t>
            </a:r>
            <a:r>
              <a:rPr lang="ko-KR" altLang="en-US" sz="1400" dirty="0" smtClean="0">
                <a:latin typeface="+mj-ea"/>
              </a:rPr>
              <a:t>정답 분류 </a:t>
            </a: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건</a:t>
            </a:r>
            <a:r>
              <a:rPr lang="en-US" altLang="ko-KR" sz="1400" dirty="0" smtClean="0">
                <a:latin typeface="+mj-ea"/>
              </a:rPr>
              <a:t>[</a:t>
            </a:r>
            <a:r>
              <a:rPr lang="ko-KR" altLang="en-US" sz="1400" dirty="0" smtClean="0">
                <a:latin typeface="+mj-ea"/>
              </a:rPr>
              <a:t>표 참조</a:t>
            </a:r>
            <a:r>
              <a:rPr lang="en-US" altLang="ko-KR" sz="1400" dirty="0" smtClean="0">
                <a:latin typeface="+mj-ea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rgbClr val="FF0000"/>
              </a:solidFill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통합 모델 성능 비교 및 이슈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9223"/>
              </p:ext>
            </p:extLst>
          </p:nvPr>
        </p:nvGraphicFramePr>
        <p:xfrm>
          <a:off x="606231" y="2465901"/>
          <a:ext cx="6882533" cy="15467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7727">
                  <a:extLst>
                    <a:ext uri="{9D8B030D-6E8A-4147-A177-3AD203B41FA5}">
                      <a16:colId xmlns:a16="http://schemas.microsoft.com/office/drawing/2014/main" val="31566826"/>
                    </a:ext>
                  </a:extLst>
                </a:gridCol>
                <a:gridCol w="1228004">
                  <a:extLst>
                    <a:ext uri="{9D8B030D-6E8A-4147-A177-3AD203B41FA5}">
                      <a16:colId xmlns:a16="http://schemas.microsoft.com/office/drawing/2014/main" val="1302514878"/>
                    </a:ext>
                  </a:extLst>
                </a:gridCol>
                <a:gridCol w="1285120">
                  <a:extLst>
                    <a:ext uri="{9D8B030D-6E8A-4147-A177-3AD203B41FA5}">
                      <a16:colId xmlns:a16="http://schemas.microsoft.com/office/drawing/2014/main" val="3766537136"/>
                    </a:ext>
                  </a:extLst>
                </a:gridCol>
                <a:gridCol w="999538">
                  <a:extLst>
                    <a:ext uri="{9D8B030D-6E8A-4147-A177-3AD203B41FA5}">
                      <a16:colId xmlns:a16="http://schemas.microsoft.com/office/drawing/2014/main" val="1224040724"/>
                    </a:ext>
                  </a:extLst>
                </a:gridCol>
                <a:gridCol w="771072">
                  <a:extLst>
                    <a:ext uri="{9D8B030D-6E8A-4147-A177-3AD203B41FA5}">
                      <a16:colId xmlns:a16="http://schemas.microsoft.com/office/drawing/2014/main" val="3229503590"/>
                    </a:ext>
                  </a:extLst>
                </a:gridCol>
                <a:gridCol w="771072">
                  <a:extLst>
                    <a:ext uri="{9D8B030D-6E8A-4147-A177-3AD203B41FA5}">
                      <a16:colId xmlns:a16="http://schemas.microsoft.com/office/drawing/2014/main" val="2102019906"/>
                    </a:ext>
                  </a:extLst>
                </a:gridCol>
              </a:tblGrid>
              <a:tr h="3866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바코드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통합모델단계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전문의 결과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통합결과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1step </a:t>
                      </a: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제외모델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FeatureCube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532635"/>
                  </a:ext>
                </a:extLst>
              </a:tr>
              <a:tr h="386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0144692040101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201546"/>
                  </a:ext>
                </a:extLst>
              </a:tr>
              <a:tr h="386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0156400010101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binary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586077"/>
                  </a:ext>
                </a:extLst>
              </a:tr>
              <a:tr h="386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0165825010101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binary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07962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9325" y="2025931"/>
            <a:ext cx="244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Binary </a:t>
            </a:r>
            <a:r>
              <a:rPr lang="ko-KR" altLang="en-US" dirty="0" smtClean="0"/>
              <a:t>오류 케이스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899476" y="4065988"/>
            <a:ext cx="3533340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altLang="ko-KR" sz="1400" b="1" u="sng" dirty="0" smtClean="0">
                <a:latin typeface="+mj-ea"/>
              </a:rPr>
              <a:t>66</a:t>
            </a:r>
            <a:r>
              <a:rPr lang="ko-KR" altLang="en-US" sz="1400" b="1" u="sng" dirty="0" smtClean="0">
                <a:latin typeface="+mj-ea"/>
              </a:rPr>
              <a:t>건에 </a:t>
            </a:r>
            <a:r>
              <a:rPr lang="ko-KR" altLang="en-US" sz="1400" b="1" u="sng" dirty="0">
                <a:latin typeface="+mj-ea"/>
              </a:rPr>
              <a:t>대한 </a:t>
            </a:r>
            <a:r>
              <a:rPr lang="ko-KR" altLang="en-US" sz="1400" b="1" u="sng" dirty="0" smtClean="0">
                <a:latin typeface="+mj-ea"/>
              </a:rPr>
              <a:t>기타 모델 결과 </a:t>
            </a:r>
            <a:r>
              <a:rPr lang="en-US" altLang="ko-KR" sz="1400" b="1" u="sng" dirty="0">
                <a:latin typeface="+mj-ea"/>
              </a:rPr>
              <a:t>: 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43241"/>
              </p:ext>
            </p:extLst>
          </p:nvPr>
        </p:nvGraphicFramePr>
        <p:xfrm>
          <a:off x="2999972" y="4519548"/>
          <a:ext cx="2196000" cy="201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0492144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929829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196582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14446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03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51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11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74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34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3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8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Total</a:t>
                      </a:r>
                      <a:endParaRPr lang="ko-KR" altLang="en-US" sz="14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51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14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026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1" dirty="0" err="1"/>
                        <a:t>Acc</a:t>
                      </a:r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64958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382373"/>
              </p:ext>
            </p:extLst>
          </p:nvPr>
        </p:nvGraphicFramePr>
        <p:xfrm>
          <a:off x="5394451" y="4538542"/>
          <a:ext cx="2196000" cy="201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0492144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929829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196582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14446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03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51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11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74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34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3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8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endParaRPr lang="ko-KR" altLang="en-US" sz="14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51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14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026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1" dirty="0" err="1"/>
                        <a:t>Acc</a:t>
                      </a:r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649586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110174" y="6550223"/>
            <a:ext cx="1975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Feature cube (1</a:t>
            </a:r>
            <a:r>
              <a:rPr lang="ko-KR" altLang="en-US" sz="1400" b="1" dirty="0" smtClean="0"/>
              <a:t>건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E)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597637" y="6544279"/>
            <a:ext cx="199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통합 모델 </a:t>
            </a:r>
            <a:r>
              <a:rPr lang="en-US" altLang="ko-KR" sz="1400" b="1" dirty="0" smtClean="0"/>
              <a:t>(w/o step 1)</a:t>
            </a:r>
            <a:endParaRPr lang="ko-KR" altLang="en-US" sz="1400" b="1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487472"/>
              </p:ext>
            </p:extLst>
          </p:nvPr>
        </p:nvGraphicFramePr>
        <p:xfrm>
          <a:off x="606231" y="4538543"/>
          <a:ext cx="2196000" cy="201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04921446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929829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196582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144461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03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N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51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14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74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34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0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8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Total</a:t>
                      </a:r>
                      <a:endParaRPr lang="ko-KR" altLang="en-US" sz="14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51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14</a:t>
                      </a:r>
                      <a:endParaRPr lang="ko-KR" altLang="en-US" sz="1100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026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Total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1" dirty="0" err="1"/>
                        <a:t>Acc</a:t>
                      </a:r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649586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68554" y="6550222"/>
            <a:ext cx="147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통합 모델</a:t>
            </a:r>
            <a:endParaRPr lang="ko-KR" altLang="en-US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2245066" y="5490010"/>
            <a:ext cx="557165" cy="233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39357" y="5490010"/>
            <a:ext cx="557165" cy="233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033286" y="5486243"/>
            <a:ext cx="557165" cy="233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특이 사항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모델간</a:t>
            </a:r>
            <a:r>
              <a:rPr lang="ko-KR" altLang="en-US" sz="1400" dirty="0" smtClean="0">
                <a:latin typeface="+mj-ea"/>
              </a:rPr>
              <a:t> 다른 케이스 정리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현재 동일 코드라면 생성 불가능한 케이스 </a:t>
            </a:r>
            <a:r>
              <a:rPr lang="en-US" altLang="ko-KR" sz="1400" dirty="0" smtClean="0">
                <a:latin typeface="+mj-ea"/>
              </a:rPr>
              <a:t>: 8</a:t>
            </a:r>
            <a:r>
              <a:rPr lang="ko-KR" altLang="en-US" sz="1400" dirty="0" smtClean="0">
                <a:latin typeface="+mj-ea"/>
              </a:rPr>
              <a:t>건</a:t>
            </a:r>
            <a:r>
              <a:rPr lang="en-US" altLang="ko-KR" sz="1400" dirty="0" smtClean="0">
                <a:latin typeface="+mj-ea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코드 오류 혹은 버그로 예상</a:t>
            </a: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통합 모델 성능 비교 및 이슈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92499"/>
              </p:ext>
            </p:extLst>
          </p:nvPr>
        </p:nvGraphicFramePr>
        <p:xfrm>
          <a:off x="307975" y="5477482"/>
          <a:ext cx="7425765" cy="973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3317">
                  <a:extLst>
                    <a:ext uri="{9D8B030D-6E8A-4147-A177-3AD203B41FA5}">
                      <a16:colId xmlns:a16="http://schemas.microsoft.com/office/drawing/2014/main" val="3024277905"/>
                    </a:ext>
                  </a:extLst>
                </a:gridCol>
                <a:gridCol w="1191447">
                  <a:extLst>
                    <a:ext uri="{9D8B030D-6E8A-4147-A177-3AD203B41FA5}">
                      <a16:colId xmlns:a16="http://schemas.microsoft.com/office/drawing/2014/main" val="880206512"/>
                    </a:ext>
                  </a:extLst>
                </a:gridCol>
                <a:gridCol w="1246864">
                  <a:extLst>
                    <a:ext uri="{9D8B030D-6E8A-4147-A177-3AD203B41FA5}">
                      <a16:colId xmlns:a16="http://schemas.microsoft.com/office/drawing/2014/main" val="4012973892"/>
                    </a:ext>
                  </a:extLst>
                </a:gridCol>
                <a:gridCol w="969783">
                  <a:extLst>
                    <a:ext uri="{9D8B030D-6E8A-4147-A177-3AD203B41FA5}">
                      <a16:colId xmlns:a16="http://schemas.microsoft.com/office/drawing/2014/main" val="3982815135"/>
                    </a:ext>
                  </a:extLst>
                </a:gridCol>
                <a:gridCol w="748118">
                  <a:extLst>
                    <a:ext uri="{9D8B030D-6E8A-4147-A177-3AD203B41FA5}">
                      <a16:colId xmlns:a16="http://schemas.microsoft.com/office/drawing/2014/main" val="578476988"/>
                    </a:ext>
                  </a:extLst>
                </a:gridCol>
                <a:gridCol w="748118">
                  <a:extLst>
                    <a:ext uri="{9D8B030D-6E8A-4147-A177-3AD203B41FA5}">
                      <a16:colId xmlns:a16="http://schemas.microsoft.com/office/drawing/2014/main" val="1343966240"/>
                    </a:ext>
                  </a:extLst>
                </a:gridCol>
                <a:gridCol w="748118">
                  <a:extLst>
                    <a:ext uri="{9D8B030D-6E8A-4147-A177-3AD203B41FA5}">
                      <a16:colId xmlns:a16="http://schemas.microsoft.com/office/drawing/2014/main" val="261543162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바코드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통합모델단계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전문의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통합결과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1step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제외모델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FeatureCube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4687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2021S 0144692040101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sng" strike="noStrike" dirty="0">
                          <a:effectLst/>
                        </a:rPr>
                        <a:t>binary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5818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0156400010101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sng" strike="noStrike" dirty="0">
                          <a:effectLst/>
                        </a:rPr>
                        <a:t>binary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695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0165825010101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sng" strike="noStrike" dirty="0">
                          <a:effectLst/>
                        </a:rPr>
                        <a:t>binary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7063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74320" y="5087388"/>
            <a:ext cx="448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통합 모델 간 결과가 다른 </a:t>
            </a:r>
            <a:r>
              <a:rPr lang="en-US" altLang="ko-KR" sz="1400" b="1" u="sng" dirty="0" smtClean="0"/>
              <a:t>case</a:t>
            </a:r>
            <a:endParaRPr lang="ko-KR" altLang="en-US" sz="1400" b="1" u="sng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370633"/>
              </p:ext>
            </p:extLst>
          </p:nvPr>
        </p:nvGraphicFramePr>
        <p:xfrm>
          <a:off x="307975" y="2334319"/>
          <a:ext cx="7425766" cy="2720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0004">
                  <a:extLst>
                    <a:ext uri="{9D8B030D-6E8A-4147-A177-3AD203B41FA5}">
                      <a16:colId xmlns:a16="http://schemas.microsoft.com/office/drawing/2014/main" val="2151256416"/>
                    </a:ext>
                  </a:extLst>
                </a:gridCol>
                <a:gridCol w="1316040">
                  <a:extLst>
                    <a:ext uri="{9D8B030D-6E8A-4147-A177-3AD203B41FA5}">
                      <a16:colId xmlns:a16="http://schemas.microsoft.com/office/drawing/2014/main" val="3265999841"/>
                    </a:ext>
                  </a:extLst>
                </a:gridCol>
                <a:gridCol w="865588">
                  <a:extLst>
                    <a:ext uri="{9D8B030D-6E8A-4147-A177-3AD203B41FA5}">
                      <a16:colId xmlns:a16="http://schemas.microsoft.com/office/drawing/2014/main" val="3579788927"/>
                    </a:ext>
                  </a:extLst>
                </a:gridCol>
                <a:gridCol w="969783">
                  <a:extLst>
                    <a:ext uri="{9D8B030D-6E8A-4147-A177-3AD203B41FA5}">
                      <a16:colId xmlns:a16="http://schemas.microsoft.com/office/drawing/2014/main" val="2085524144"/>
                    </a:ext>
                  </a:extLst>
                </a:gridCol>
                <a:gridCol w="748117">
                  <a:extLst>
                    <a:ext uri="{9D8B030D-6E8A-4147-A177-3AD203B41FA5}">
                      <a16:colId xmlns:a16="http://schemas.microsoft.com/office/drawing/2014/main" val="919730717"/>
                    </a:ext>
                  </a:extLst>
                </a:gridCol>
                <a:gridCol w="748117">
                  <a:extLst>
                    <a:ext uri="{9D8B030D-6E8A-4147-A177-3AD203B41FA5}">
                      <a16:colId xmlns:a16="http://schemas.microsoft.com/office/drawing/2014/main" val="1088637527"/>
                    </a:ext>
                  </a:extLst>
                </a:gridCol>
                <a:gridCol w="748117">
                  <a:extLst>
                    <a:ext uri="{9D8B030D-6E8A-4147-A177-3AD203B41FA5}">
                      <a16:colId xmlns:a16="http://schemas.microsoft.com/office/drawing/2014/main" val="1320497026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바코드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통합모델단계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전문의 결과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통합결과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1step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제외모델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FeatureCube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비고</a:t>
                      </a:r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720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0144692040101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705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0149927010102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3class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487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0152467020101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3class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40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0156400010101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06075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0165825010101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56377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0171461010101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3class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4042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0177003010102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3class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736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0177003010103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3class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15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0177358010104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3class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2919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0178226010101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3class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061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2021S 0183098010101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3class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47" marR="4347" marT="43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5277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5478088" y="2901351"/>
            <a:ext cx="1512916" cy="4154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478088" y="3770523"/>
            <a:ext cx="1512916" cy="12846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0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5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05444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6/11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서버 데이터 정리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470287"/>
              </p:ext>
            </p:extLst>
          </p:nvPr>
        </p:nvGraphicFramePr>
        <p:xfrm>
          <a:off x="260465" y="2352040"/>
          <a:ext cx="8725593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통합 모델 개발 중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일부 데이터 </a:t>
                      </a:r>
                      <a:r>
                        <a:rPr lang="ko-KR" altLang="en-US" sz="1200" dirty="0" err="1" smtClean="0"/>
                        <a:t>레이블링</a:t>
                      </a:r>
                      <a:r>
                        <a:rPr lang="ko-KR" altLang="en-US" sz="1200" dirty="0" smtClean="0"/>
                        <a:t> 변경 적용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테스트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14</a:t>
                      </a:r>
                      <a:r>
                        <a:rPr lang="ko-KR" altLang="en-US" sz="1200" dirty="0" smtClean="0"/>
                        <a:t>일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통합 모델 설치 계획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코드 이슈 대응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통합모델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블러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스캔 오류 슬라이드에 대한 대응 코드 변경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속도 개선 이슈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논의중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일부 실험 준비중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모델간</a:t>
                      </a:r>
                      <a:r>
                        <a:rPr lang="ko-KR" altLang="en-US" sz="1200" dirty="0" smtClean="0"/>
                        <a:t> 비교 요청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대장 모델에 대한 </a:t>
                      </a:r>
                      <a:r>
                        <a:rPr lang="ko-KR" altLang="en-US" sz="1200" dirty="0" err="1" smtClean="0"/>
                        <a:t>히트맵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및 정확도 긍정적 평가 확인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3d </a:t>
                      </a:r>
                      <a:r>
                        <a:rPr lang="en-US" altLang="ko-KR" sz="1200" dirty="0" err="1" smtClean="0"/>
                        <a:t>histech</a:t>
                      </a:r>
                      <a:r>
                        <a:rPr lang="en-US" altLang="ko-KR" sz="1200" dirty="0" smtClean="0"/>
                        <a:t> : </a:t>
                      </a:r>
                      <a:r>
                        <a:rPr lang="ko-KR" altLang="en-US" sz="1200" dirty="0" smtClean="0"/>
                        <a:t>답변 수령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추가 문의 필요함 확인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6/23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최종 발표를 위한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자료 </a:t>
                      </a:r>
                      <a:r>
                        <a:rPr lang="en-US" altLang="ko-KR" sz="1200" baseline="0" dirty="0" smtClean="0"/>
                        <a:t>15</a:t>
                      </a:r>
                      <a:r>
                        <a:rPr lang="ko-KR" altLang="en-US" sz="1200" baseline="0" dirty="0" smtClean="0"/>
                        <a:t>일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차본 예정</a:t>
                      </a:r>
                      <a:endParaRPr lang="en-US" altLang="ko-KR" sz="12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14~18: </a:t>
                      </a:r>
                      <a:r>
                        <a:rPr lang="ko-KR" altLang="en-US" sz="1200" baseline="0" dirty="0" smtClean="0"/>
                        <a:t>카이스트 학기말 시험기간</a:t>
                      </a:r>
                      <a:endParaRPr lang="ko-KR" altLang="en-US" sz="1200" dirty="0" smtClean="0"/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6/23: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최종 발표 진행</a:t>
                      </a:r>
                      <a:endParaRPr lang="en-US" altLang="ko-KR" sz="12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6/25: </a:t>
                      </a:r>
                      <a:r>
                        <a:rPr lang="ko-KR" altLang="en-US" sz="1200" baseline="0" dirty="0" smtClean="0"/>
                        <a:t>실무자 회의 진행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가지 모델 통합 테스트 </a:t>
            </a:r>
            <a:r>
              <a:rPr lang="en-US" altLang="ko-KR" sz="1400" dirty="0" smtClean="0">
                <a:latin typeface="+mj-ea"/>
              </a:rPr>
              <a:t>(‘</a:t>
            </a:r>
            <a:r>
              <a:rPr lang="en-US" altLang="ko-KR" sz="1400" dirty="0" err="1" smtClean="0">
                <a:latin typeface="+mj-ea"/>
              </a:rPr>
              <a:t>willmer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각 작업자에게 모델 전달 요청 및 협의중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Framework </a:t>
            </a:r>
            <a:r>
              <a:rPr lang="ko-KR" altLang="en-US" sz="1400" dirty="0" smtClean="0">
                <a:latin typeface="+mj-ea"/>
              </a:rPr>
              <a:t>파트 코딩 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예상 기간 </a:t>
            </a: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주 </a:t>
            </a:r>
            <a:r>
              <a:rPr lang="en-US" altLang="ko-KR" sz="1400" dirty="0" smtClean="0">
                <a:latin typeface="+mj-ea"/>
              </a:rPr>
              <a:t>(7/16</a:t>
            </a:r>
            <a:r>
              <a:rPr lang="ko-KR" altLang="en-US" sz="1400" dirty="0" smtClean="0">
                <a:latin typeface="+mj-ea"/>
              </a:rPr>
              <a:t>일 목표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69" y="4933674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03833" y="4926493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93105" y="2842718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93104" y="2579197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49935" y="5037445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72340" y="4227900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88087" y="3535309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84975" y="3666449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90999" y="3222374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567" y="3534249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27868" y="3728668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27868" y="3368391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797" y="3093193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45319" y="3169050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502023" y="2907364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30674" y="3426019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600568" y="322918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64215" y="4860798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665" y="5668978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601968" y="3477490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32913" y="2786733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28396" y="3130896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90915" y="264131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90915" y="250556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522" y="292546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62265" y="250066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46294" y="6546050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48670" y="5369559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86" y="343667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17082" y="3442784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26819" y="3921018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504700" y="4798021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65830" y="4340532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66166" y="305448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64215" y="4554316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502775" y="4554316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77879" y="3782297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45792" y="429189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4581607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38386" y="3214502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76041" y="3685608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45082" y="2836292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45082" y="2572772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2909840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57740" y="3368391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82771" y="4394896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105820" y="2836293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105819" y="2572772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53255" y="2914100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5988123" y="769628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911723" y="4221475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67495" y="5499628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42186" y="4639233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493993" y="2169622"/>
            <a:ext cx="5476909" cy="45610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38639" y="1858204"/>
            <a:ext cx="154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타겟 파트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3634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4320" y="523703"/>
            <a:ext cx="761285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</a:rPr>
              <a:t>현재 </a:t>
            </a:r>
            <a:r>
              <a:rPr lang="ko-KR" altLang="en-US" sz="1400" dirty="0" err="1" smtClean="0">
                <a:latin typeface="+mj-ea"/>
              </a:rPr>
              <a:t>씨젠</a:t>
            </a:r>
            <a:r>
              <a:rPr lang="ko-KR" altLang="en-US" sz="1400" dirty="0" smtClean="0">
                <a:latin typeface="+mj-ea"/>
              </a:rPr>
              <a:t> 현미경 </a:t>
            </a:r>
            <a:r>
              <a:rPr lang="en-US" altLang="ko-KR" sz="1400" dirty="0" smtClean="0">
                <a:latin typeface="+mj-ea"/>
              </a:rPr>
              <a:t>PC</a:t>
            </a:r>
            <a:r>
              <a:rPr lang="ko-KR" altLang="en-US" sz="1400" dirty="0" smtClean="0">
                <a:latin typeface="+mj-ea"/>
              </a:rPr>
              <a:t>에 설치된 모델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- </a:t>
            </a:r>
            <a:r>
              <a:rPr lang="en-US" altLang="ko-KR" sz="1400" dirty="0">
                <a:latin typeface="+mj-ea"/>
              </a:rPr>
              <a:t>resnet50.pkl (resnet50_0_BestAcc)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- </a:t>
            </a:r>
            <a:r>
              <a:rPr lang="en-US" altLang="ko-KR" sz="1400" dirty="0" smtClean="0">
                <a:latin typeface="+mj-ea"/>
              </a:rPr>
              <a:t>resnet50_299.pkl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현재 </a:t>
            </a:r>
            <a:r>
              <a:rPr lang="en-US" altLang="ko-KR" sz="1400" dirty="0" smtClean="0">
                <a:latin typeface="+mj-ea"/>
              </a:rPr>
              <a:t>59</a:t>
            </a:r>
            <a:r>
              <a:rPr lang="ko-KR" altLang="en-US" sz="1400" dirty="0" smtClean="0">
                <a:latin typeface="+mj-ea"/>
              </a:rPr>
              <a:t>개의 모델을 생성하여 비교 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프레임워크에는 현재 가장 좋은 성능 모델을 투입해 두고 추후 업데이트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몇가지 추가 실험 후 모델 선택 및 최종 업데이트 예정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생상</a:t>
            </a:r>
            <a:r>
              <a:rPr lang="ko-KR" altLang="en-US" sz="1400" dirty="0" smtClean="0">
                <a:latin typeface="+mj-ea"/>
              </a:rPr>
              <a:t> 변동성에 대한 대응력 향상을 위한 방법 사용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en-US" altLang="ko-KR" sz="1400" dirty="0" err="1"/>
              <a:t>color_jitter</a:t>
            </a:r>
            <a:r>
              <a:rPr lang="en-US" altLang="ko-KR" sz="1400" dirty="0"/>
              <a:t> 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개발 </a:t>
            </a:r>
            <a:r>
              <a:rPr lang="en-US" altLang="ko-KR" b="1" dirty="0" smtClean="0"/>
              <a:t>(‘JJ)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65" y="3421726"/>
            <a:ext cx="3279734" cy="32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Weakly supervised </a:t>
            </a:r>
            <a:r>
              <a:rPr lang="ko-KR" altLang="en-US" sz="1400" dirty="0" smtClean="0">
                <a:latin typeface="+mj-ea"/>
              </a:rPr>
              <a:t>모델 개발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일부 조직과 배경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err="1" smtClean="0">
                <a:latin typeface="+mj-ea"/>
              </a:rPr>
              <a:t>병변과</a:t>
            </a:r>
            <a:r>
              <a:rPr lang="ko-KR" altLang="en-US" sz="1400" dirty="0" smtClean="0">
                <a:latin typeface="+mj-ea"/>
              </a:rPr>
              <a:t> 조직의 선이 </a:t>
            </a:r>
            <a:r>
              <a:rPr lang="ko-KR" altLang="en-US" sz="1400" dirty="0" err="1" smtClean="0">
                <a:latin typeface="+mj-ea"/>
              </a:rPr>
              <a:t>정확할수</a:t>
            </a:r>
            <a:r>
              <a:rPr lang="ko-KR" altLang="en-US" sz="1400" dirty="0" smtClean="0">
                <a:latin typeface="+mj-ea"/>
              </a:rPr>
              <a:t> 없음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r>
              <a:rPr lang="ko-KR" altLang="en-US" b="1" dirty="0" smtClean="0"/>
              <a:t>모델 개발 </a:t>
            </a:r>
            <a:r>
              <a:rPr lang="en-US" altLang="ko-KR" b="1" dirty="0" smtClean="0"/>
              <a:t>(‘</a:t>
            </a:r>
            <a:r>
              <a:rPr lang="ko-KR" altLang="en-US" b="1" dirty="0" err="1" smtClean="0"/>
              <a:t>김태미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54" y="1944439"/>
            <a:ext cx="4572780" cy="15385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1" y="1142456"/>
            <a:ext cx="5689237" cy="6225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91" y="5156188"/>
            <a:ext cx="7862904" cy="15250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91" y="3561034"/>
            <a:ext cx="7862904" cy="15951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39691" y="3561034"/>
            <a:ext cx="7862904" cy="3120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굽은 화살표 7"/>
          <p:cNvSpPr/>
          <p:nvPr/>
        </p:nvSpPr>
        <p:spPr>
          <a:xfrm rot="5400000">
            <a:off x="5415742" y="2912291"/>
            <a:ext cx="490451" cy="532015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2479" y="3197759"/>
            <a:ext cx="1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u="sng" smtClean="0"/>
              <a:t>개발된 모델</a:t>
            </a:r>
            <a:endParaRPr lang="ko-KR" altLang="en-US" b="1" u="sng"/>
          </a:p>
        </p:txBody>
      </p:sp>
    </p:spTree>
    <p:extLst>
      <p:ext uri="{BB962C8B-B14F-4D97-AF65-F5344CB8AC3E}">
        <p14:creationId xmlns:p14="http://schemas.microsoft.com/office/powerpoint/2010/main" val="221846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52217"/>
              </p:ext>
            </p:extLst>
          </p:nvPr>
        </p:nvGraphicFramePr>
        <p:xfrm>
          <a:off x="260466" y="515389"/>
          <a:ext cx="8725593" cy="3201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6/11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데이터 </a:t>
                      </a:r>
                      <a:r>
                        <a:rPr lang="en-US" altLang="ko-KR" sz="1200" dirty="0" smtClean="0"/>
                        <a:t>: 350</a:t>
                      </a:r>
                      <a:r>
                        <a:rPr lang="ko-KR" altLang="en-US" sz="1200" dirty="0" smtClean="0"/>
                        <a:t>건 확보 완료</a:t>
                      </a:r>
                      <a:r>
                        <a:rPr lang="en-US" altLang="ko-KR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추가 데이터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 100</a:t>
                      </a:r>
                      <a:r>
                        <a:rPr lang="ko-KR" altLang="en-US" sz="1200" baseline="0" dirty="0" smtClean="0"/>
                        <a:t>배 </a:t>
                      </a:r>
                      <a:r>
                        <a:rPr lang="en-US" altLang="ko-KR" sz="1200" baseline="0" dirty="0" smtClean="0"/>
                        <a:t>200</a:t>
                      </a:r>
                      <a:r>
                        <a:rPr lang="ko-KR" altLang="en-US" sz="1200" baseline="0" dirty="0" smtClean="0"/>
                        <a:t>배 대상 수집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</a:t>
                      </a:r>
                      <a:r>
                        <a:rPr lang="ko-KR" altLang="en-US" sz="1200" dirty="0" smtClean="0"/>
                        <a:t>통합 요청 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테스트를 위한 </a:t>
                      </a:r>
                      <a:r>
                        <a:rPr lang="ko-KR" altLang="en-US" sz="1200" dirty="0" err="1" smtClean="0"/>
                        <a:t>아키텍쳐</a:t>
                      </a:r>
                      <a:r>
                        <a:rPr lang="ko-KR" altLang="en-US" sz="1200" dirty="0" smtClean="0"/>
                        <a:t> 코딩 및 모델 통합 중 </a:t>
                      </a:r>
                      <a:r>
                        <a:rPr lang="en-US" altLang="ko-KR" sz="1200" dirty="0" smtClean="0"/>
                        <a:t>(7/15</a:t>
                      </a:r>
                      <a:r>
                        <a:rPr lang="ko-KR" altLang="en-US" sz="1200" dirty="0" smtClean="0"/>
                        <a:t> 목표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20839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14728"/>
              </p:ext>
            </p:extLst>
          </p:nvPr>
        </p:nvGraphicFramePr>
        <p:xfrm>
          <a:off x="260465" y="2352040"/>
          <a:ext cx="8725593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조직화 및 정리 중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다양한 모델 실험 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59</a:t>
                      </a:r>
                      <a:r>
                        <a:rPr lang="ko-KR" altLang="en-US" sz="1200" dirty="0" smtClean="0"/>
                        <a:t>개 모델 비교 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Color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jiter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적용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 프레임 </a:t>
                      </a:r>
                      <a:r>
                        <a:rPr lang="ko-KR" altLang="en-US" sz="1200" dirty="0" err="1" smtClean="0"/>
                        <a:t>워크용</a:t>
                      </a:r>
                      <a:r>
                        <a:rPr lang="ko-KR" altLang="en-US" sz="1200" dirty="0" smtClean="0"/>
                        <a:t> 코드 전달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슬라이드 업무 파견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모델 통합 진행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6/14 1</a:t>
                      </a:r>
                      <a:r>
                        <a:rPr lang="ko-KR" altLang="en-US" sz="1200" dirty="0" smtClean="0"/>
                        <a:t>차 모델 개발 및 확인 계획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6/ 25</a:t>
                      </a:r>
                      <a:r>
                        <a:rPr lang="en-US" altLang="ko-KR" sz="1200" baseline="0" dirty="0" smtClean="0"/>
                        <a:t>:  weakly supervised </a:t>
                      </a:r>
                      <a:r>
                        <a:rPr lang="ko-KR" altLang="en-US" sz="1200" baseline="0" dirty="0" smtClean="0"/>
                        <a:t>테스트용 모델  생성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weakly supervised </a:t>
                      </a:r>
                      <a:r>
                        <a:rPr lang="ko-KR" altLang="en-US" sz="1200" baseline="0" dirty="0" smtClean="0"/>
                        <a:t>테스트용 모델 생성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김태미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회의 관련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966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5575" y="523703"/>
            <a:ext cx="869470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실무자 회의 </a:t>
            </a:r>
            <a:r>
              <a:rPr lang="en-US" altLang="ko-KR" sz="1400" dirty="0" smtClean="0">
                <a:latin typeface="+mj-ea"/>
              </a:rPr>
              <a:t>(6/25)-  </a:t>
            </a:r>
            <a:r>
              <a:rPr lang="ko-KR" altLang="en-US" sz="1400" dirty="0" smtClean="0">
                <a:latin typeface="+mj-ea"/>
              </a:rPr>
              <a:t>최종 발표 회의</a:t>
            </a:r>
            <a:r>
              <a:rPr lang="en-US" altLang="ko-KR" sz="1400" dirty="0" smtClean="0">
                <a:latin typeface="+mj-ea"/>
              </a:rPr>
              <a:t>(6/23)</a:t>
            </a:r>
            <a:r>
              <a:rPr lang="ko-KR" altLang="en-US" sz="1400" dirty="0" smtClean="0">
                <a:latin typeface="+mj-ea"/>
              </a:rPr>
              <a:t> 내용 정리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</a:rPr>
              <a:t>슬라이드</a:t>
            </a:r>
            <a:endParaRPr lang="en-US" altLang="ko-KR" sz="1400" b="1" u="sng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슬라이드 수준의 정확도 향상 </a:t>
            </a:r>
            <a:r>
              <a:rPr lang="ko-KR" altLang="en-US" sz="1400" dirty="0" smtClean="0">
                <a:latin typeface="+mj-ea"/>
              </a:rPr>
              <a:t>요청 </a:t>
            </a:r>
            <a:endParaRPr lang="en-US" altLang="ko-KR" sz="1400" dirty="0" smtClean="0">
              <a:latin typeface="+mj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약 </a:t>
            </a:r>
            <a:r>
              <a:rPr lang="en-US" altLang="ko-KR" sz="1400" dirty="0" smtClean="0">
                <a:latin typeface="+mj-ea"/>
              </a:rPr>
              <a:t>95% </a:t>
            </a:r>
            <a:r>
              <a:rPr lang="ko-KR" altLang="en-US" sz="1400" dirty="0" smtClean="0">
                <a:latin typeface="+mj-ea"/>
              </a:rPr>
              <a:t>정확도 확보를 통한 신뢰성 확보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모델 업데이트 정보 공유 요청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 속도 이슈 확인 요청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</a:rPr>
              <a:t>현미경</a:t>
            </a:r>
            <a:endParaRPr lang="en-US" altLang="ko-KR" sz="1400" b="1" u="sng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추후 현미경 쪽으로 무게를 실을 계획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ko-KR" altLang="en-US" sz="1400" dirty="0" smtClean="0">
                <a:latin typeface="+mj-ea"/>
              </a:rPr>
              <a:t>비용 및 확장성이 이유</a:t>
            </a:r>
            <a:endParaRPr lang="en-US" altLang="ko-KR" sz="1400" dirty="0" smtClean="0">
              <a:latin typeface="+mj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실제 비용에 대한 경제성 비교 평가는 필요할 것임 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Segmentation </a:t>
            </a:r>
            <a:r>
              <a:rPr lang="ko-KR" altLang="en-US" sz="1400" dirty="0" smtClean="0">
                <a:latin typeface="+mj-ea"/>
              </a:rPr>
              <a:t>학습</a:t>
            </a:r>
            <a:endParaRPr lang="en-US" altLang="ko-KR" sz="1400" dirty="0" smtClean="0">
              <a:latin typeface="+mj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학습의 어려움 확인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ko-KR" altLang="en-US" sz="1400" dirty="0" smtClean="0">
                <a:latin typeface="+mj-ea"/>
              </a:rPr>
              <a:t>데이터 수의 이슈일 가능성이 높음을 전달</a:t>
            </a:r>
            <a:endParaRPr lang="en-US" altLang="ko-KR" sz="1400" dirty="0" smtClean="0">
              <a:latin typeface="+mj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Box </a:t>
            </a:r>
            <a:r>
              <a:rPr lang="ko-KR" altLang="en-US" sz="1400" dirty="0" smtClean="0">
                <a:latin typeface="+mj-ea"/>
              </a:rPr>
              <a:t>생성과 </a:t>
            </a:r>
            <a:r>
              <a:rPr lang="en-US" altLang="ko-KR" sz="1400" dirty="0" smtClean="0">
                <a:latin typeface="+mj-ea"/>
              </a:rPr>
              <a:t>segmentation</a:t>
            </a:r>
            <a:r>
              <a:rPr lang="ko-KR" altLang="en-US" sz="1400" dirty="0" smtClean="0">
                <a:latin typeface="+mj-ea"/>
              </a:rPr>
              <a:t>의 업무 강도의 차이는 없음</a:t>
            </a:r>
            <a:endParaRPr lang="en-US" altLang="ko-KR" sz="1400" dirty="0" smtClean="0">
              <a:latin typeface="+mj-ea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패턴이 다른 파트도 있어서</a:t>
            </a:r>
            <a:r>
              <a:rPr lang="en-US" altLang="ko-KR" sz="1400" dirty="0" smtClean="0">
                <a:latin typeface="+mj-ea"/>
              </a:rPr>
              <a:t>, segmentation</a:t>
            </a:r>
            <a:r>
              <a:rPr lang="ko-KR" altLang="en-US" sz="1400" dirty="0" smtClean="0">
                <a:latin typeface="+mj-ea"/>
              </a:rPr>
              <a:t>은 전문의 간 </a:t>
            </a:r>
            <a:r>
              <a:rPr lang="en-US" altLang="ko-KR" sz="1400" dirty="0" smtClean="0">
                <a:latin typeface="+mj-ea"/>
              </a:rPr>
              <a:t>variation</a:t>
            </a:r>
            <a:r>
              <a:rPr lang="ko-KR" altLang="en-US" sz="1400" dirty="0" smtClean="0">
                <a:latin typeface="+mj-ea"/>
              </a:rPr>
              <a:t>을 줄일 것으로 예상</a:t>
            </a:r>
            <a:endParaRPr lang="en-US" altLang="ko-KR" sz="1400" dirty="0" smtClean="0">
              <a:latin typeface="+mj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데이터 추가 확보 협의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Segmentation </a:t>
            </a:r>
            <a:r>
              <a:rPr lang="ko-KR" altLang="en-US" sz="1400" dirty="0" smtClean="0">
                <a:latin typeface="+mj-ea"/>
              </a:rPr>
              <a:t>데이터 생성 </a:t>
            </a:r>
            <a:endParaRPr lang="en-US" altLang="ko-KR" sz="1400" dirty="0" smtClean="0">
              <a:latin typeface="+mj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Detection</a:t>
            </a:r>
            <a:r>
              <a:rPr lang="ko-KR" altLang="en-US" sz="1400" dirty="0" smtClean="0">
                <a:latin typeface="+mj-ea"/>
              </a:rPr>
              <a:t>의 경우 약 </a:t>
            </a:r>
            <a:r>
              <a:rPr lang="en-US" altLang="ko-KR" sz="1400" dirty="0" smtClean="0">
                <a:latin typeface="+mj-ea"/>
              </a:rPr>
              <a:t>16,000</a:t>
            </a:r>
            <a:r>
              <a:rPr lang="ko-KR" altLang="en-US" sz="1400" dirty="0" smtClean="0">
                <a:latin typeface="+mj-ea"/>
              </a:rPr>
              <a:t>장 사용 </a:t>
            </a:r>
            <a:r>
              <a:rPr lang="en-US" altLang="ko-KR" sz="1400" dirty="0" smtClean="0">
                <a:latin typeface="+mj-ea"/>
              </a:rPr>
              <a:t>(261 case)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Segmentation: 100</a:t>
            </a:r>
            <a:r>
              <a:rPr lang="ko-KR" altLang="en-US" sz="1400" dirty="0" smtClean="0">
                <a:latin typeface="+mj-ea"/>
              </a:rPr>
              <a:t>케이스 목표 </a:t>
            </a:r>
            <a:r>
              <a:rPr lang="en-US" altLang="ko-KR" sz="1400" dirty="0" smtClean="0">
                <a:latin typeface="+mj-ea"/>
              </a:rPr>
              <a:t>(1</a:t>
            </a:r>
            <a:r>
              <a:rPr lang="ko-KR" altLang="en-US" sz="1400" dirty="0" smtClean="0">
                <a:latin typeface="+mj-ea"/>
              </a:rPr>
              <a:t>차 </a:t>
            </a:r>
            <a:r>
              <a:rPr lang="en-US" altLang="ko-KR" sz="1400" dirty="0" smtClean="0">
                <a:latin typeface="+mj-ea"/>
              </a:rPr>
              <a:t>1,000</a:t>
            </a:r>
            <a:r>
              <a:rPr lang="ko-KR" altLang="en-US" sz="1400" dirty="0" smtClean="0">
                <a:latin typeface="+mj-ea"/>
              </a:rPr>
              <a:t>장 목표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err="1" smtClean="0">
                <a:latin typeface="+mj-ea"/>
              </a:rPr>
              <a:t>생성시마다</a:t>
            </a:r>
            <a:r>
              <a:rPr lang="ko-KR" altLang="en-US" sz="1400" dirty="0" smtClean="0">
                <a:latin typeface="+mj-ea"/>
              </a:rPr>
              <a:t> 업데이트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주요 회의 내용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7976" y="532018"/>
            <a:ext cx="8694708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실무자 회의 </a:t>
            </a:r>
            <a:r>
              <a:rPr lang="en-US" altLang="ko-KR" sz="1400" dirty="0" smtClean="0">
                <a:latin typeface="+mj-ea"/>
              </a:rPr>
              <a:t>(6/25)-  </a:t>
            </a:r>
            <a:r>
              <a:rPr lang="ko-KR" altLang="en-US" sz="1400" dirty="0" smtClean="0">
                <a:latin typeface="+mj-ea"/>
              </a:rPr>
              <a:t>최종 발표 회의</a:t>
            </a:r>
            <a:r>
              <a:rPr lang="en-US" altLang="ko-KR" sz="1400" dirty="0" smtClean="0">
                <a:latin typeface="+mj-ea"/>
              </a:rPr>
              <a:t>(6/23)</a:t>
            </a:r>
            <a:r>
              <a:rPr lang="ko-KR" altLang="en-US" sz="1400" dirty="0" smtClean="0">
                <a:latin typeface="+mj-ea"/>
              </a:rPr>
              <a:t> 내용 정리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</a:rPr>
              <a:t>추후 계획 </a:t>
            </a:r>
            <a:endParaRPr lang="en-US" altLang="ko-KR" sz="1400" b="1" u="sng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스캐너를 </a:t>
            </a: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대까지 확장하여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많은 수의 데이터 확보 및 슬라이드 디지털화 예상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각 슬라이드에 대한 </a:t>
            </a:r>
            <a:r>
              <a:rPr lang="en-US" altLang="ko-KR" sz="1400" dirty="0" smtClean="0">
                <a:latin typeface="+mj-ea"/>
              </a:rPr>
              <a:t>DB </a:t>
            </a:r>
            <a:r>
              <a:rPr lang="ko-KR" altLang="en-US" sz="1400" dirty="0" smtClean="0">
                <a:latin typeface="+mj-ea"/>
              </a:rPr>
              <a:t>수준의 관리 요청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현재 진행중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씨젠</a:t>
            </a:r>
            <a:r>
              <a:rPr lang="ko-KR" altLang="en-US" sz="1400" dirty="0" smtClean="0">
                <a:latin typeface="+mj-ea"/>
              </a:rPr>
              <a:t> 서버에 대한 데이터 정리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</a:rPr>
              <a:t>추가 요청 사항</a:t>
            </a:r>
            <a:endParaRPr lang="en-US" altLang="ko-KR" sz="1400" b="1" u="sng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 및 </a:t>
            </a:r>
            <a:r>
              <a:rPr lang="ko-KR" altLang="en-US" sz="1400" dirty="0" err="1" smtClean="0">
                <a:latin typeface="+mj-ea"/>
              </a:rPr>
              <a:t>모델간</a:t>
            </a:r>
            <a:r>
              <a:rPr lang="ko-KR" altLang="en-US" sz="1400" dirty="0" smtClean="0">
                <a:latin typeface="+mj-ea"/>
              </a:rPr>
              <a:t> 차이점 확인 및 정리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현미경 모델 </a:t>
            </a: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단계 통합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노이즈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분류기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err="1" smtClean="0">
                <a:latin typeface="+mj-ea"/>
              </a:rPr>
              <a:t>디텍터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8</a:t>
            </a:r>
            <a:r>
              <a:rPr lang="ko-KR" altLang="en-US" sz="1400" dirty="0" smtClean="0">
                <a:latin typeface="+mj-ea"/>
              </a:rPr>
              <a:t>월 초까지 </a:t>
            </a:r>
            <a:r>
              <a:rPr lang="en-US" altLang="ko-KR" sz="1400" dirty="0" smtClean="0">
                <a:latin typeface="+mj-ea"/>
              </a:rPr>
              <a:t>segmentation </a:t>
            </a:r>
            <a:r>
              <a:rPr lang="ko-KR" altLang="en-US" sz="1400" dirty="0" smtClean="0">
                <a:latin typeface="+mj-ea"/>
              </a:rPr>
              <a:t>작업 시작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그룹에 대한 계획 논의 필요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주요 회의 내용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2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98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1" b="-198"/>
          <a:stretch/>
        </p:blipFill>
        <p:spPr>
          <a:xfrm>
            <a:off x="492482" y="1157889"/>
            <a:ext cx="8051803" cy="53056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통합 모델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위장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최종 발표 자료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161308" y="5336771"/>
            <a:ext cx="457201" cy="5652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78479" y="4608023"/>
            <a:ext cx="457201" cy="2133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Converting + same </a:t>
            </a:r>
            <a:r>
              <a:rPr lang="en-US" altLang="ko-KR" b="1" dirty="0" err="1" smtClean="0"/>
              <a:t>config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대장 모델 </a:t>
            </a:r>
            <a:r>
              <a:rPr lang="en-US" altLang="ko-KR" b="1" dirty="0" smtClean="0"/>
              <a:t>[</a:t>
            </a:r>
            <a:r>
              <a:rPr lang="ko-KR" altLang="en-US" b="1" dirty="0" smtClean="0">
                <a:solidFill>
                  <a:srgbClr val="FF0000"/>
                </a:solidFill>
              </a:rPr>
              <a:t>이전 주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975" y="532018"/>
            <a:ext cx="761285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대장 슬라이드 </a:t>
            </a:r>
            <a:r>
              <a:rPr lang="ko-KR" altLang="en-US" sz="1400" dirty="0" err="1" smtClean="0">
                <a:latin typeface="+mj-ea"/>
              </a:rPr>
              <a:t>씨젠</a:t>
            </a:r>
            <a:r>
              <a:rPr lang="ko-KR" altLang="en-US" sz="1400" dirty="0" smtClean="0">
                <a:latin typeface="+mj-ea"/>
              </a:rPr>
              <a:t> 자체 테스트 결과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런칭 가능 확인 </a:t>
            </a:r>
            <a:r>
              <a:rPr lang="en-US" altLang="ko-KR" sz="1400" dirty="0" smtClean="0">
                <a:latin typeface="+mj-ea"/>
              </a:rPr>
              <a:t>[</a:t>
            </a:r>
            <a:r>
              <a:rPr lang="ko-KR" altLang="en-US" sz="1400" dirty="0" smtClean="0">
                <a:latin typeface="+mj-ea"/>
              </a:rPr>
              <a:t>추후 </a:t>
            </a:r>
            <a:r>
              <a:rPr lang="en-US" altLang="ko-KR" sz="1400" dirty="0" smtClean="0">
                <a:latin typeface="+mj-ea"/>
              </a:rPr>
              <a:t>4class </a:t>
            </a:r>
            <a:r>
              <a:rPr lang="ko-KR" altLang="en-US" sz="1400" dirty="0" smtClean="0">
                <a:latin typeface="+mj-ea"/>
              </a:rPr>
              <a:t>업데이트</a:t>
            </a:r>
            <a:r>
              <a:rPr lang="en-US" altLang="ko-KR" sz="1400" dirty="0" smtClean="0">
                <a:latin typeface="+mj-ea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Feature cube** : 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컨버트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, raw 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결과 비교 진행</a:t>
            </a:r>
            <a:endParaRPr lang="en-US" altLang="ko-KR" sz="1400" dirty="0" smtClean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542673"/>
            <a:ext cx="5861037" cy="21707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4187904"/>
            <a:ext cx="5962021" cy="22047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585365" y="3117761"/>
            <a:ext cx="1305099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07125" y="5796739"/>
            <a:ext cx="1305099" cy="2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23553" y="3499659"/>
            <a:ext cx="219456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D=&gt;N </a:t>
            </a:r>
            <a:r>
              <a:rPr lang="ko-KR" altLang="en-US" dirty="0" smtClean="0">
                <a:solidFill>
                  <a:srgbClr val="FF0000"/>
                </a:solidFill>
              </a:rPr>
              <a:t>이슈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Severe case </a:t>
            </a:r>
            <a:r>
              <a:rPr lang="ko-KR" altLang="en-US" dirty="0" smtClean="0">
                <a:solidFill>
                  <a:srgbClr val="FF0000"/>
                </a:solidFill>
              </a:rPr>
              <a:t>테스트와 동일한 이슈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5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16403</TotalTime>
  <Words>1573</Words>
  <Application>Microsoft Office PowerPoint</Application>
  <PresentationFormat>화면 슬라이드 쇼(4:3)</PresentationFormat>
  <Paragraphs>554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맑은 고딕</vt:lpstr>
      <vt:lpstr>현대하모니 L</vt:lpstr>
      <vt:lpstr>현대하모니 M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248</cp:revision>
  <dcterms:created xsi:type="dcterms:W3CDTF">2021-03-24T07:36:17Z</dcterms:created>
  <dcterms:modified xsi:type="dcterms:W3CDTF">2021-07-01T07:19:34Z</dcterms:modified>
</cp:coreProperties>
</file>